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61" r:id="rId3"/>
    <p:sldId id="263" r:id="rId4"/>
    <p:sldId id="265" r:id="rId5"/>
    <p:sldId id="264" r:id="rId6"/>
    <p:sldId id="266" r:id="rId7"/>
    <p:sldId id="257" r:id="rId8"/>
    <p:sldId id="258" r:id="rId9"/>
    <p:sldId id="259" r:id="rId10"/>
    <p:sldId id="260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euill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>
        <c:manualLayout>
          <c:layoutTarget val="inner"/>
          <c:xMode val="edge"/>
          <c:yMode val="edge"/>
          <c:x val="0.16977572870667371"/>
          <c:y val="1.4028594399276994E-2"/>
          <c:w val="0.5950035394879799"/>
          <c:h val="0.9859714056007230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REVENUS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98-4067-98C6-84C6B53D3C15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98-4067-98C6-84C6B53D3C15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98-4067-98C6-84C6B53D3C15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98-4067-98C6-84C6B53D3C15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298-4067-98C6-84C6B53D3C15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298-4067-98C6-84C6B53D3C1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298-4067-98C6-84C6B53D3C1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298-4067-98C6-84C6B53D3C15}"/>
              </c:ext>
            </c:extLst>
          </c:dPt>
          <c:dLbls>
            <c:dLbl>
              <c:idx val="0"/>
              <c:layout>
                <c:manualLayout>
                  <c:x val="-0.13239961726855243"/>
                  <c:y val="-0.176537525661557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4056356946342383E-2"/>
                      <c:h val="0.1073187471544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98-4067-98C6-84C6B53D3C1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98-4067-98C6-84C6B53D3C15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98-4067-98C6-84C6B53D3C15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98-4067-98C6-84C6B53D3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Taxes</c:v>
                </c:pt>
                <c:pt idx="1">
                  <c:v>Compensations</c:v>
                </c:pt>
                <c:pt idx="2">
                  <c:v>Quotes-parts</c:v>
                </c:pt>
                <c:pt idx="3">
                  <c:v>Transferts</c:v>
                </c:pt>
                <c:pt idx="4">
                  <c:v>Services rendus</c:v>
                </c:pt>
                <c:pt idx="5">
                  <c:v>Droits</c:v>
                </c:pt>
                <c:pt idx="6">
                  <c:v>Autres revenus</c:v>
                </c:pt>
              </c:strCache>
            </c:strRef>
          </c:cat>
          <c:val>
            <c:numRef>
              <c:f>Feuil1!$B$2:$B$8</c:f>
              <c:numCache>
                <c:formatCode>_ * #,##0_)\ "$"_ ;_ * \(#,##0\)\ "$"_ ;_ * "-"??_)\ "$"_ ;_ @_ </c:formatCode>
                <c:ptCount val="7"/>
                <c:pt idx="0">
                  <c:v>2864306</c:v>
                </c:pt>
                <c:pt idx="1">
                  <c:v>4530</c:v>
                </c:pt>
                <c:pt idx="2">
                  <c:v>3209</c:v>
                </c:pt>
                <c:pt idx="3">
                  <c:v>152693</c:v>
                </c:pt>
                <c:pt idx="4">
                  <c:v>111193</c:v>
                </c:pt>
                <c:pt idx="5">
                  <c:v>102614</c:v>
                </c:pt>
                <c:pt idx="6">
                  <c:v>75046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298-4067-98C6-84C6B53D3C15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685194743422596"/>
          <c:y val="4.8219824794627941E-2"/>
          <c:w val="0.30103435766681857"/>
          <c:h val="0.9058650726510425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>
        <c:manualLayout>
          <c:layoutTarget val="inner"/>
          <c:xMode val="edge"/>
          <c:yMode val="edge"/>
          <c:x val="0.14349120408229504"/>
          <c:y val="0"/>
          <c:w val="0.58573755397510796"/>
          <c:h val="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DÉPENSES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55-4123-8802-6A217B0D805B}"/>
              </c:ext>
            </c:extLst>
          </c:dPt>
          <c:dPt>
            <c:idx val="1"/>
            <c:spPr>
              <a:solidFill>
                <a:srgbClr val="C0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55-4123-8802-6A217B0D805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655-4123-8802-6A217B0D805B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655-4123-8802-6A217B0D805B}"/>
              </c:ext>
            </c:extLst>
          </c:dPt>
          <c:dPt>
            <c:idx val="4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655-4123-8802-6A217B0D805B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655-4123-8802-6A217B0D805B}"/>
              </c:ext>
            </c:extLst>
          </c:dPt>
          <c:dPt>
            <c:idx val="6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655-4123-8802-6A217B0D805B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655-4123-8802-6A217B0D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Feuil1!$A$2:$A$8</c:f>
              <c:strCache>
                <c:ptCount val="7"/>
                <c:pt idx="0">
                  <c:v>Administration</c:v>
                </c:pt>
                <c:pt idx="1">
                  <c:v>Sécurité publique</c:v>
                </c:pt>
                <c:pt idx="2">
                  <c:v>Transport</c:v>
                </c:pt>
                <c:pt idx="3">
                  <c:v>Hygiène du milieu</c:v>
                </c:pt>
                <c:pt idx="4">
                  <c:v>Urbanisme</c:v>
                </c:pt>
                <c:pt idx="5">
                  <c:v>Loisirs et culture</c:v>
                </c:pt>
                <c:pt idx="6">
                  <c:v>Frais de financement</c:v>
                </c:pt>
              </c:strCache>
            </c:strRef>
          </c:cat>
          <c:val>
            <c:numRef>
              <c:f>Feuil1!$B$2:$B$8</c:f>
              <c:numCache>
                <c:formatCode>_ * #,##0_)\ "$"_ ;_ * \(#,##0\)\ "$"_ ;_ * "-"??_)\ "$"_ ;_ @_ </c:formatCode>
                <c:ptCount val="7"/>
                <c:pt idx="0">
                  <c:v>787025</c:v>
                </c:pt>
                <c:pt idx="1">
                  <c:v>558182</c:v>
                </c:pt>
                <c:pt idx="2">
                  <c:v>587654</c:v>
                </c:pt>
                <c:pt idx="3">
                  <c:v>710276</c:v>
                </c:pt>
                <c:pt idx="4">
                  <c:v>53840</c:v>
                </c:pt>
                <c:pt idx="5">
                  <c:v>307999</c:v>
                </c:pt>
                <c:pt idx="6">
                  <c:v>84223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E655-4123-8802-6A217B0D805B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92370327140719"/>
          <c:y val="6.1537461426226722E-2"/>
          <c:w val="0.23424942849885694"/>
          <c:h val="0.77329692926241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Excédant non-affecté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5.1798724954462659E-3"/>
                  <c:y val="-2.1597931609285642E-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54-4EE0-A111-77330EC056D0}"/>
                </c:ext>
              </c:extLst>
            </c:dLbl>
            <c:dLbl>
              <c:idx val="1"/>
              <c:layout>
                <c:manualLayout>
                  <c:x val="-5.5028021599759047E-4"/>
                  <c:y val="6.308777421003945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54-4EE0-A111-77330EC056D0}"/>
                </c:ext>
              </c:extLst>
            </c:dLbl>
            <c:dLbl>
              <c:idx val="2"/>
              <c:layout>
                <c:manualLayout>
                  <c:x val="-3.9275956284154047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54-4EE0-A111-77330EC056D0}"/>
                </c:ext>
              </c:extLst>
            </c:dLbl>
            <c:dLbl>
              <c:idx val="3"/>
              <c:layout>
                <c:manualLayout>
                  <c:x val="-1.620370370370379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54-4EE0-A111-77330EC056D0}"/>
                </c:ext>
              </c:extLst>
            </c:dLbl>
            <c:dLbl>
              <c:idx val="4"/>
              <c:layout>
                <c:manualLayout>
                  <c:x val="-6.944444444444445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54-4EE0-A111-77330EC056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Feuil1!$B$2:$B$4</c:f>
              <c:numCache>
                <c:formatCode>_ * #,##0_)\ "$"_ ;_ * \(#,##0\)\ "$"_ ;_ * "-"??_)\ "$"_ ;_ @_ </c:formatCode>
                <c:ptCount val="3"/>
                <c:pt idx="0">
                  <c:v>269658</c:v>
                </c:pt>
                <c:pt idx="1">
                  <c:v>-2012</c:v>
                </c:pt>
                <c:pt idx="2">
                  <c:v>337285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554-4EE0-A111-77330EC056D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Feuil1!$C$2:$C$4</c:f>
              <c:numCache>
                <c:formatCode>_ * #,##0_)\ "$"_ ;_ * \(#,##0\)\ "$"_ ;_ * "-"??_)\ "$"_ ;_ @_ </c:formatCode>
                <c:ptCount val="3"/>
                <c:pt idx="0">
                  <c:v>423457</c:v>
                </c:pt>
                <c:pt idx="1">
                  <c:v>177242</c:v>
                </c:pt>
                <c:pt idx="2">
                  <c:v>546578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554-4EE0-A111-77330EC056D0}"/>
            </c:ext>
          </c:extLst>
        </c:ser>
        <c:dLbls/>
        <c:gapWidth val="100"/>
        <c:overlap val="-24"/>
        <c:axId val="125241216"/>
        <c:axId val="125242752"/>
      </c:barChart>
      <c:catAx>
        <c:axId val="125241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242752"/>
        <c:crosses val="autoZero"/>
        <c:auto val="1"/>
        <c:lblAlgn val="ctr"/>
        <c:lblOffset val="100"/>
      </c:catAx>
      <c:valAx>
        <c:axId val="125242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)\ &quot;$&quot;_ ;_ * \(#,##0\)\ &quot;$&quot;_ ;_ * &quot;-&quot;??_)\ &quot;$&quot;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24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/>
              <a:t>EXCÉDANT NON-AFFECTÉ</a:t>
            </a:r>
          </a:p>
        </c:rich>
      </c:tx>
      <c:layout>
        <c:manualLayout>
          <c:xMode val="edge"/>
          <c:yMode val="edge"/>
          <c:x val="0.39840685162554251"/>
          <c:y val="7.4993694015659425E-3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0159665480271164"/>
          <c:y val="9.2775799267461226E-2"/>
          <c:w val="0.87648007685227614"/>
          <c:h val="0.88135913355689544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Excédant non-affecté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-2.08333333333333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AD-44D2-95F3-1CA93F5A804E}"/>
                </c:ext>
              </c:extLst>
            </c:dLbl>
            <c:dLbl>
              <c:idx val="1"/>
              <c:layout>
                <c:manualLayout>
                  <c:x val="-2.5016477515541298E-3"/>
                  <c:y val="6.3068576744899685E-2"/>
                </c:manualLayout>
              </c:layout>
              <c:showVal val="1"/>
            </c:dLbl>
            <c:dLbl>
              <c:idx val="2"/>
              <c:layout>
                <c:manualLayout>
                  <c:x val="-1.388888888888889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AD-44D2-95F3-1CA93F5A804E}"/>
                </c:ext>
              </c:extLst>
            </c:dLbl>
            <c:dLbl>
              <c:idx val="3"/>
              <c:layout>
                <c:manualLayout>
                  <c:x val="-1.620370370370379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AD-44D2-95F3-1CA93F5A804E}"/>
                </c:ext>
              </c:extLst>
            </c:dLbl>
            <c:dLbl>
              <c:idx val="4"/>
              <c:layout>
                <c:manualLayout>
                  <c:x val="-6.9444444444444458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AD-44D2-95F3-1CA93F5A80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c:spPr>
            <c:trendlineType val="movingAvg"/>
            <c:period val="2"/>
          </c:trendline>
          <c:cat>
            <c:numRef>
              <c:f>Feuil1!$A$2:$A$4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Feuil1!$B$2:$B$4</c:f>
              <c:numCache>
                <c:formatCode>_ * #,##0_)\ "$"_ ;_ * \(#,##0\)\ "$"_ ;_ * "-"??_)\ "$"_ ;_ @_ </c:formatCode>
                <c:ptCount val="3"/>
                <c:pt idx="0">
                  <c:v>269658</c:v>
                </c:pt>
                <c:pt idx="1">
                  <c:v>-2012</c:v>
                </c:pt>
                <c:pt idx="2">
                  <c:v>337285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7AD-44D2-95F3-1CA93F5A804E}"/>
            </c:ext>
          </c:extLst>
        </c:ser>
        <c:dLbls/>
        <c:gapWidth val="100"/>
        <c:overlap val="-24"/>
        <c:axId val="125483264"/>
        <c:axId val="125497344"/>
      </c:barChart>
      <c:catAx>
        <c:axId val="125483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497344"/>
        <c:crosses val="autoZero"/>
        <c:auto val="1"/>
        <c:lblAlgn val="ctr"/>
        <c:lblOffset val="100"/>
      </c:catAx>
      <c:valAx>
        <c:axId val="1254973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)\ &quot;$&quot;_ ;_ * \(#,##0\)\ &quot;$&quot;_ ;_ * &quot;-&quot;??_)\ &quot;$&quot;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48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dirty="0"/>
              <a:t>SURPLUS</a:t>
            </a:r>
            <a:r>
              <a:rPr lang="fr-CA" baseline="0" dirty="0"/>
              <a:t> DISPONIBLE</a:t>
            </a:r>
          </a:p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A" sz="2000" dirty="0"/>
              <a:t>Incluant les réserves et le Fonds</a:t>
            </a:r>
            <a:r>
              <a:rPr lang="fr-CA" sz="2000" baseline="0" dirty="0"/>
              <a:t> de roulement</a:t>
            </a:r>
            <a:endParaRPr lang="fr-CA" sz="2000" dirty="0"/>
          </a:p>
        </c:rich>
      </c:tx>
      <c:layout>
        <c:manualLayout>
          <c:xMode val="edge"/>
          <c:yMode val="edge"/>
          <c:x val="0.21207385075881971"/>
          <c:y val="1.222222311331460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0236169288100617"/>
          <c:y val="0.14032138672509384"/>
          <c:w val="0.87554995326878304"/>
          <c:h val="0.80285906990806866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5400000" rotWithShape="0">
                <a:srgbClr val="FFC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tx1"/>
                </a:solidFill>
              </a:ln>
              <a:effectLst>
                <a:outerShdw blurRad="50800" dist="50800" dir="5400000" algn="ctr" rotWithShape="0">
                  <a:schemeClr val="tx1"/>
                </a:outerShdw>
              </a:effectLst>
            </c:spPr>
            <c:trendlineType val="movingAvg"/>
            <c:period val="2"/>
          </c:trendline>
          <c:cat>
            <c:numRef>
              <c:f>Feuil1!$A$2:$A$4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Feuil1!$B$2:$B$4</c:f>
              <c:numCache>
                <c:formatCode>_ * #,##0_)\ "$"_ ;_ * \(#,##0\)\ "$"_ ;_ * "-"??_)\ "$"_ ;_ @_ </c:formatCode>
                <c:ptCount val="3"/>
                <c:pt idx="0">
                  <c:v>423457</c:v>
                </c:pt>
                <c:pt idx="1">
                  <c:v>177242</c:v>
                </c:pt>
                <c:pt idx="2">
                  <c:v>546578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3-4150-A103-664F3A65A309}"/>
            </c:ext>
          </c:extLst>
        </c:ser>
        <c:dLbls/>
        <c:gapWidth val="100"/>
        <c:overlap val="-24"/>
        <c:axId val="125548032"/>
        <c:axId val="125549568"/>
      </c:barChart>
      <c:catAx>
        <c:axId val="125548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549568"/>
        <c:crosses val="autoZero"/>
        <c:auto val="1"/>
        <c:lblAlgn val="ctr"/>
        <c:lblOffset val="100"/>
      </c:catAx>
      <c:valAx>
        <c:axId val="125549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)\ &quot;$&quot;_ ;_ * \(#,##0\)\ &quot;$&quot;_ ;_ * &quot;-&quot;??_)\ &quot;$&quot;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54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C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Fonds de roulement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Feuil1!$B$2:$B$4</c:f>
              <c:numCache>
                <c:formatCode>_ * #,##0_)\ "$"_ ;_ * \(#,##0\)\ "$"_ ;_ * "-"??_)\ "$"_ ;_ @_ </c:formatCode>
                <c:ptCount val="3"/>
                <c:pt idx="0">
                  <c:v>142071</c:v>
                </c:pt>
                <c:pt idx="1">
                  <c:v>174312</c:v>
                </c:pt>
                <c:pt idx="2">
                  <c:v>206548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E2-43A4-81B6-A587D9A40A9B}"/>
            </c:ext>
          </c:extLst>
        </c:ser>
        <c:dLbls/>
        <c:gapWidth val="100"/>
        <c:overlap val="-24"/>
        <c:axId val="125649664"/>
        <c:axId val="125651200"/>
      </c:barChart>
      <c:catAx>
        <c:axId val="125649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51200"/>
        <c:crosses val="autoZero"/>
        <c:auto val="1"/>
        <c:lblAlgn val="ctr"/>
        <c:lblOffset val="100"/>
      </c:catAx>
      <c:valAx>
        <c:axId val="1256512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)\ &quot;$&quot;_ ;_ * \(#,##0\)\ &quot;$&quot;_ ;_ * &quot;-&quot;??_)\ &quot;$&quot;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4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7056F-A4E3-406B-B128-87C29A38BF6B}" type="datetimeFigureOut">
              <a:rPr lang="fr-CA" smtClean="0"/>
              <a:t>06-07-2020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2C498-8D0E-4B38-92DE-08946A231DF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D65A0C7-278A-4C45-993E-198207D3B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RÉSULTATS</a:t>
            </a:r>
            <a:br>
              <a:rPr lang="fr-CA" dirty="0"/>
            </a:br>
            <a:r>
              <a:rPr lang="fr-CA" sz="4800" dirty="0"/>
              <a:t>RAPPORT FINANCIER </a:t>
            </a:r>
            <a:r>
              <a:rPr lang="fr-CA" sz="4800" dirty="0" smtClean="0"/>
              <a:t>2019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C9832CB-1B09-4883-95CF-7953BB1AA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z="3200" dirty="0"/>
              <a:t>AUDIT </a:t>
            </a:r>
            <a:r>
              <a:rPr lang="fr-CA" sz="3200" dirty="0" smtClean="0"/>
              <a:t>2019</a:t>
            </a:r>
            <a:endParaRPr lang="fr-CA" sz="3200" dirty="0"/>
          </a:p>
          <a:p>
            <a:r>
              <a:rPr lang="fr-CA" dirty="0"/>
              <a:t>MUNICIPALITÉ DE SAINTE-VICTOIRE-DE-SOREL</a:t>
            </a:r>
          </a:p>
        </p:txBody>
      </p:sp>
    </p:spTree>
    <p:extLst>
      <p:ext uri="{BB962C8B-B14F-4D97-AF65-F5344CB8AC3E}">
        <p14:creationId xmlns:p14="http://schemas.microsoft.com/office/powerpoint/2010/main" xmlns="" val="78901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E392DD-EA82-429E-9C0F-CBC7ED91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FONDS DE ROULEMENT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6E86F227-144B-44FE-8ED1-C154CBD4E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6538758"/>
              </p:ext>
            </p:extLst>
          </p:nvPr>
        </p:nvGraphicFramePr>
        <p:xfrm>
          <a:off x="345354" y="1634838"/>
          <a:ext cx="8596312" cy="482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2653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5DF70B-8DBD-47F1-9E8B-AA497D9D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RÉALISATIONS </a:t>
            </a:r>
            <a:r>
              <a:rPr lang="fr-CA" dirty="0" smtClean="0"/>
              <a:t>2019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DB20FD7-EEA3-46C2-BE75-3F701674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1491"/>
            <a:ext cx="8596668" cy="4849871"/>
          </a:xfrm>
        </p:spPr>
        <p:txBody>
          <a:bodyPr/>
          <a:lstStyle/>
          <a:p>
            <a:r>
              <a:rPr lang="fr-CA" dirty="0"/>
              <a:t>REVENUS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40397" y="1895854"/>
          <a:ext cx="8844978" cy="35429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280762"/>
                <a:gridCol w="2100013"/>
                <a:gridCol w="200963"/>
                <a:gridCol w="2263240"/>
              </a:tblGrid>
              <a:tr h="354296">
                <a:tc>
                  <a:txBody>
                    <a:bodyPr/>
                    <a:lstStyle/>
                    <a:p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Budget 2019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Réalisations 2019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Revenus de taxes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2 725 197 $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2 864 306 $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Compensations tenant lieu de taxes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5 000 $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4 530 $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Quotes-parts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342900" lvl="0" indent="-342900" algn="r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3 209 $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Transferts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421 354 $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152 693 $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Services rendus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93 267 $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111 193 $</a:t>
                      </a: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Impositions de droits et amendes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97 700 $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102 614 $</a:t>
                      </a: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Autres revenus de sources locales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109 300 $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75 046 $ </a:t>
                      </a: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5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 DES REVENUS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3 451 818 $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3 313 591 $</a:t>
                      </a: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33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469C178-6A79-4332-A6C0-3589C656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950" y="597408"/>
            <a:ext cx="8596668" cy="1320800"/>
          </a:xfrm>
        </p:spPr>
        <p:txBody>
          <a:bodyPr/>
          <a:lstStyle/>
          <a:p>
            <a:r>
              <a:rPr lang="fr-CA" dirty="0"/>
              <a:t>REVENUS </a:t>
            </a:r>
            <a:r>
              <a:rPr lang="fr-CA" dirty="0" smtClean="0"/>
              <a:t>2019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835ACC2-C1B7-4E8A-A565-C162BAA2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7637"/>
            <a:ext cx="8596668" cy="4863726"/>
          </a:xfrm>
        </p:spPr>
        <p:txBody>
          <a:bodyPr/>
          <a:lstStyle/>
          <a:p>
            <a:r>
              <a:rPr lang="fr-CA" dirty="0"/>
              <a:t>Total : </a:t>
            </a:r>
            <a:r>
              <a:rPr lang="fr-CA" dirty="0" smtClean="0"/>
              <a:t>3 313 591 $</a:t>
            </a:r>
            <a:endParaRPr lang="fr-CA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0EEC226B-8F2B-4392-8E60-8CE726294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55302917"/>
              </p:ext>
            </p:extLst>
          </p:nvPr>
        </p:nvGraphicFramePr>
        <p:xfrm>
          <a:off x="170688" y="1377696"/>
          <a:ext cx="9284216" cy="5163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5855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5DF70B-8DBD-47F1-9E8B-AA497D9D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RÉALISATIONS </a:t>
            </a:r>
            <a:r>
              <a:rPr lang="fr-CA" dirty="0" smtClean="0"/>
              <a:t>2019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DB20FD7-EEA3-46C2-BE75-3F701674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1491"/>
            <a:ext cx="8596668" cy="4849871"/>
          </a:xfrm>
        </p:spPr>
        <p:txBody>
          <a:bodyPr/>
          <a:lstStyle/>
          <a:p>
            <a:r>
              <a:rPr lang="fr-CA" dirty="0"/>
              <a:t>DÉPENSES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09600" y="1662986"/>
          <a:ext cx="8936736" cy="41550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98774"/>
                <a:gridCol w="2133981"/>
                <a:gridCol w="204212"/>
                <a:gridCol w="2199769"/>
              </a:tblGrid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Budget 2019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Réalisations 2019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Administration générale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1 063 068 $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787 025 $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Sécurité publique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587 172 $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558 182 $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297 033 $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587 654 $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Hygiène du milieu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645 643$</a:t>
                      </a: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710 276$</a:t>
                      </a: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Aménagement et urbanisme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38 084 $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53 840 $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Loisirs et culture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114 804 $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307 999 $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Frais de financement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321 803 $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84 223 $</a:t>
                      </a: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 DES CHARGES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3 </a:t>
                      </a: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067</a:t>
                      </a:r>
                      <a:r>
                        <a:rPr lang="fr-CA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607</a:t>
                      </a: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3 089 199 $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346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Excédant</a:t>
                      </a:r>
                      <a:r>
                        <a:rPr lang="fr-CA" sz="20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l’exercice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224 392 $</a:t>
                      </a:r>
                      <a:endParaRPr lang="fr-CA" sz="20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495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E05272-1202-4455-B03C-9CCE4E91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DÉPENSES </a:t>
            </a:r>
            <a:r>
              <a:rPr lang="fr-CA" dirty="0" smtClean="0"/>
              <a:t>2019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FC566EE-9157-4C4F-94CB-9D99866DC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3018"/>
            <a:ext cx="8596668" cy="4711326"/>
          </a:xfrm>
        </p:spPr>
        <p:txBody>
          <a:bodyPr/>
          <a:lstStyle/>
          <a:p>
            <a:r>
              <a:rPr lang="fr-CA" dirty="0"/>
              <a:t>Total : </a:t>
            </a:r>
            <a:r>
              <a:rPr lang="fr-CA" dirty="0" smtClean="0"/>
              <a:t>3 089 199 $</a:t>
            </a:r>
            <a:endParaRPr lang="fr-CA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27C9DCFA-8CD2-459C-A8CA-91DE82480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70489313"/>
              </p:ext>
            </p:extLst>
          </p:nvPr>
        </p:nvGraphicFramePr>
        <p:xfrm>
          <a:off x="438911" y="1377696"/>
          <a:ext cx="9832849" cy="528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3415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8E2E76-B28B-43B0-8B84-016CBD54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 DE L’EXERCICE </a:t>
            </a:r>
            <a:r>
              <a:rPr lang="fr-CA" dirty="0" smtClean="0"/>
              <a:t>2019</a:t>
            </a:r>
            <a:endParaRPr lang="fr-CA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C238C4D8-32A2-42D8-92CD-4602469C4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337226"/>
              </p:ext>
            </p:extLst>
          </p:nvPr>
        </p:nvGraphicFramePr>
        <p:xfrm>
          <a:off x="548640" y="1607127"/>
          <a:ext cx="8982179" cy="29094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68181">
                  <a:extLst>
                    <a:ext uri="{9D8B030D-6E8A-4147-A177-3AD203B41FA5}">
                      <a16:colId xmlns:a16="http://schemas.microsoft.com/office/drawing/2014/main" xmlns="" val="2475985190"/>
                    </a:ext>
                  </a:extLst>
                </a:gridCol>
                <a:gridCol w="2513998">
                  <a:extLst>
                    <a:ext uri="{9D8B030D-6E8A-4147-A177-3AD203B41FA5}">
                      <a16:colId xmlns:a16="http://schemas.microsoft.com/office/drawing/2014/main" xmlns="" val="1542119644"/>
                    </a:ext>
                  </a:extLst>
                </a:gridCol>
              </a:tblGrid>
              <a:tr h="96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Résultat de l’année à</a:t>
                      </a:r>
                      <a:r>
                        <a:rPr lang="fr-CA" sz="2000" baseline="0" dirty="0" smtClean="0">
                          <a:effectLst/>
                        </a:rPr>
                        <a:t> l’exception des immobilisations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184 732$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288014247"/>
                  </a:ext>
                </a:extLst>
              </a:tr>
              <a:tr h="96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  <a:latin typeface="+mn-lt"/>
                          <a:ea typeface="+mn-ea"/>
                        </a:rPr>
                        <a:t>Achats</a:t>
                      </a:r>
                      <a:r>
                        <a:rPr lang="fr-CA" sz="2000" baseline="0" dirty="0" smtClean="0">
                          <a:effectLst/>
                          <a:latin typeface="+mn-lt"/>
                          <a:ea typeface="+mn-ea"/>
                        </a:rPr>
                        <a:t> d’immobilisations financées à même le fonctionnement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dirty="0" smtClean="0">
                          <a:effectLst/>
                        </a:rPr>
                        <a:t>154 565 $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815956988"/>
                  </a:ext>
                </a:extLst>
              </a:tr>
              <a:tr h="969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Excédent (perte) </a:t>
                      </a:r>
                      <a:r>
                        <a:rPr lang="fr-CA" sz="2000" dirty="0" smtClean="0">
                          <a:effectLst/>
                        </a:rPr>
                        <a:t>non-affecté</a:t>
                      </a:r>
                      <a:endParaRPr lang="fr-C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2000" i="1" dirty="0" smtClean="0">
                          <a:effectLst/>
                        </a:rPr>
                        <a:t>339 297$</a:t>
                      </a:r>
                      <a:endParaRPr lang="fr-CA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408952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70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ADDC44-9459-4C71-AF6D-FEE926837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950" y="524256"/>
            <a:ext cx="8596668" cy="1320800"/>
          </a:xfrm>
        </p:spPr>
        <p:txBody>
          <a:bodyPr/>
          <a:lstStyle/>
          <a:p>
            <a:r>
              <a:rPr lang="fr-CA" dirty="0"/>
              <a:t>Suivi du surplus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0905936-18AB-4295-B0C6-822CF67B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4773"/>
            <a:ext cx="8596668" cy="3880773"/>
          </a:xfrm>
        </p:spPr>
        <p:txBody>
          <a:bodyPr/>
          <a:lstStyle/>
          <a:p>
            <a:r>
              <a:rPr lang="fr-CA" dirty="0"/>
              <a:t>Portrait global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xmlns="" id="{8A8A3C5A-975F-4D53-91DD-0019154CF3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63131471"/>
              </p:ext>
            </p:extLst>
          </p:nvPr>
        </p:nvGraphicFramePr>
        <p:xfrm>
          <a:off x="377952" y="1686560"/>
          <a:ext cx="8924544" cy="463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1576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xmlns="" id="{AD6AD8A9-737D-4D04-AE2E-F307CE8990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56137774"/>
              </p:ext>
            </p:extLst>
          </p:nvPr>
        </p:nvGraphicFramePr>
        <p:xfrm>
          <a:off x="290945" y="509154"/>
          <a:ext cx="9268691" cy="5839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4894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xmlns="" id="{CDB93B95-B59C-4BDB-B169-9169F146A1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94105311"/>
              </p:ext>
            </p:extLst>
          </p:nvPr>
        </p:nvGraphicFramePr>
        <p:xfrm>
          <a:off x="277091" y="311728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7712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</TotalTime>
  <Words>232</Words>
  <Application>Microsoft Office PowerPoint</Application>
  <PresentationFormat>Personnalisé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Facette</vt:lpstr>
      <vt:lpstr>RÉSULTATS RAPPORT FINANCIER 2019</vt:lpstr>
      <vt:lpstr>RÉALISATIONS 2019</vt:lpstr>
      <vt:lpstr>REVENUS 2019</vt:lpstr>
      <vt:lpstr>RÉALISATIONS 2019</vt:lpstr>
      <vt:lpstr>DÉPENSES 2019</vt:lpstr>
      <vt:lpstr>RÉSULTATS DE L’EXERCICE 2019</vt:lpstr>
      <vt:lpstr>Suivi du surplus</vt:lpstr>
      <vt:lpstr>Diapositive 8</vt:lpstr>
      <vt:lpstr>Diapositive 9</vt:lpstr>
      <vt:lpstr>FONDS DE ROULEMENT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RAPPORT FINANCIER 2018</dc:title>
  <dc:creator>Stéphanie Dumont</dc:creator>
  <cp:lastModifiedBy>Michel St-Martin</cp:lastModifiedBy>
  <cp:revision>51</cp:revision>
  <dcterms:created xsi:type="dcterms:W3CDTF">2019-06-25T13:05:49Z</dcterms:created>
  <dcterms:modified xsi:type="dcterms:W3CDTF">2020-07-06T19:13:48Z</dcterms:modified>
</cp:coreProperties>
</file>